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7BBF5558_46BFEDD5.xml" ContentType="application/vnd.ms-powerpoint.comment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6"/>
  </p:notesMasterIdLst>
  <p:sldIdLst>
    <p:sldId id="294" r:id="rId3"/>
    <p:sldId id="311" r:id="rId4"/>
    <p:sldId id="312" r:id="rId5"/>
    <p:sldId id="2076136792" r:id="rId6"/>
    <p:sldId id="267" r:id="rId7"/>
    <p:sldId id="2103813159" r:id="rId8"/>
    <p:sldId id="2103813178" r:id="rId9"/>
    <p:sldId id="2103813191" r:id="rId10"/>
    <p:sldId id="2103813173" r:id="rId11"/>
    <p:sldId id="346" r:id="rId12"/>
    <p:sldId id="284" r:id="rId13"/>
    <p:sldId id="288" r:id="rId14"/>
    <p:sldId id="295" r:id="rId15"/>
    <p:sldId id="301" r:id="rId16"/>
    <p:sldId id="296" r:id="rId17"/>
    <p:sldId id="297" r:id="rId18"/>
    <p:sldId id="299" r:id="rId19"/>
    <p:sldId id="302" r:id="rId20"/>
    <p:sldId id="303" r:id="rId21"/>
    <p:sldId id="304" r:id="rId22"/>
    <p:sldId id="305" r:id="rId23"/>
    <p:sldId id="306" r:id="rId24"/>
    <p:sldId id="307" r:id="rId25"/>
    <p:sldId id="309" r:id="rId26"/>
    <p:sldId id="308" r:id="rId27"/>
    <p:sldId id="310" r:id="rId28"/>
    <p:sldId id="315" r:id="rId29"/>
    <p:sldId id="313" r:id="rId30"/>
    <p:sldId id="319" r:id="rId31"/>
    <p:sldId id="317" r:id="rId32"/>
    <p:sldId id="318" r:id="rId33"/>
    <p:sldId id="320" r:id="rId34"/>
    <p:sldId id="321" r:id="rId35"/>
    <p:sldId id="323" r:id="rId36"/>
    <p:sldId id="324" r:id="rId37"/>
    <p:sldId id="325" r:id="rId38"/>
    <p:sldId id="326" r:id="rId39"/>
    <p:sldId id="329" r:id="rId40"/>
    <p:sldId id="330" r:id="rId41"/>
    <p:sldId id="333" r:id="rId42"/>
    <p:sldId id="334" r:id="rId43"/>
    <p:sldId id="335" r:id="rId44"/>
    <p:sldId id="336" r:id="rId45"/>
    <p:sldId id="2076136786" r:id="rId46"/>
    <p:sldId id="2076136787" r:id="rId47"/>
    <p:sldId id="2076136788" r:id="rId48"/>
    <p:sldId id="337" r:id="rId49"/>
    <p:sldId id="338" r:id="rId50"/>
    <p:sldId id="339" r:id="rId51"/>
    <p:sldId id="286" r:id="rId52"/>
    <p:sldId id="282" r:id="rId53"/>
    <p:sldId id="272" r:id="rId54"/>
    <p:sldId id="278" r:id="rId55"/>
    <p:sldId id="292" r:id="rId56"/>
    <p:sldId id="275" r:id="rId57"/>
    <p:sldId id="341" r:id="rId58"/>
    <p:sldId id="344" r:id="rId59"/>
    <p:sldId id="2076136789" r:id="rId60"/>
    <p:sldId id="2076136790" r:id="rId61"/>
    <p:sldId id="343" r:id="rId62"/>
    <p:sldId id="340" r:id="rId63"/>
    <p:sldId id="342" r:id="rId64"/>
    <p:sldId id="280" r:id="rId65"/>
    <p:sldId id="2076136784" r:id="rId66"/>
    <p:sldId id="4390" r:id="rId67"/>
    <p:sldId id="2076136781" r:id="rId68"/>
    <p:sldId id="2076136780" r:id="rId69"/>
    <p:sldId id="259" r:id="rId70"/>
    <p:sldId id="256" r:id="rId71"/>
    <p:sldId id="261" r:id="rId72"/>
    <p:sldId id="263" r:id="rId73"/>
    <p:sldId id="265" r:id="rId74"/>
    <p:sldId id="2076136785" r:id="rId7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312"/>
            <p14:sldId id="2076136792"/>
            <p14:sldId id="267"/>
            <p14:sldId id="2103813159"/>
            <p14:sldId id="2103813178"/>
            <p14:sldId id="2103813191"/>
            <p14:sldId id="2103813173"/>
            <p14:sldId id="346"/>
            <p14:sldId id="284"/>
            <p14:sldId id="288"/>
            <p14:sldId id="295"/>
            <p14:sldId id="301"/>
            <p14:sldId id="296"/>
            <p14:sldId id="297"/>
            <p14:sldId id="299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329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076136789"/>
            <p14:sldId id="2076136790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  <p14:sldId id="256"/>
            <p14:sldId id="261"/>
            <p14:sldId id="263"/>
            <p14:sldId id="265"/>
            <p14:sldId id="20761367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78E6A53-8D08-D4BD-BFFC-4AC065F892C6}" name="Pawlowsky Mathias HTD-A" initials="PH" userId="S::mathias.pawlowsky@axpo.com::adfeab72-7d9c-4e19-a21b-6781b139b70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97" d="100"/>
          <a:sy n="97" d="100"/>
        </p:scale>
        <p:origin x="48" y="1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81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36-456E-B32C-0757F6331FA8}"/>
              </c:ext>
            </c:extLst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F36-456E-B32C-0757F6331FA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Sheet1!$H$10:$H$11</c:f>
              <c:strCache>
                <c:ptCount val="2"/>
                <c:pt idx="0">
                  <c:v> Power Plants </c:v>
                </c:pt>
                <c:pt idx="1">
                  <c:v> Locations </c:v>
                </c:pt>
              </c:strCache>
            </c:strRef>
          </c:cat>
          <c:val>
            <c:numRef>
              <c:f>Sheet1!$I$10:$I$11</c:f>
              <c:numCache>
                <c:formatCode>_ * #,##0_ ;_ * \-#,##0_ ;_ * "-"??_ ;_ @_ </c:formatCode>
                <c:ptCount val="2"/>
                <c:pt idx="0">
                  <c:v>6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36-456E-B32C-0757F6331FA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124124687"/>
        <c:axId val="2124125103"/>
      </c:barChart>
      <c:catAx>
        <c:axId val="2124124687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5103"/>
        <c:crosses val="autoZero"/>
        <c:auto val="1"/>
        <c:lblAlgn val="ctr"/>
        <c:lblOffset val="100"/>
        <c:noMultiLvlLbl val="0"/>
      </c:catAx>
      <c:valAx>
        <c:axId val="212412510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21241246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75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CDE-41E1-A954-DB9DACCDA495}"/>
              </c:ext>
            </c:extLst>
          </c:dPt>
          <c:dLbls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CDE-41E1-A954-DB9DACCDA4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Sheet1!$H$10:$H$12</c:f>
              <c:strCache>
                <c:ptCount val="3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</c:strCache>
            </c:strRef>
          </c:cat>
          <c:val>
            <c:numRef>
              <c:f>Sheet1!$I$10:$I$12</c:f>
              <c:numCache>
                <c:formatCode>_ * #,##0_ ;_ * \-#,##0_ ;_ * "-"??_ ;_ @_ 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DE-41E1-A954-DB9DACCDA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1127295"/>
        <c:axId val="101124383"/>
      </c:barChart>
      <c:catAx>
        <c:axId val="101127295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4383"/>
        <c:crosses val="autoZero"/>
        <c:auto val="1"/>
        <c:lblAlgn val="ctr"/>
        <c:lblOffset val="100"/>
        <c:noMultiLvlLbl val="0"/>
      </c:catAx>
      <c:valAx>
        <c:axId val="101124383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101127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FFF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D8D-48E0-B834-D05E6791FB19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en-US" sz="16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CH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1D8D-48E0-B834-D05E6791FB1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CH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Sheet1!$H$10:$H$13</c:f>
              <c:strCache>
                <c:ptCount val="4"/>
                <c:pt idx="0">
                  <c:v> Power Plants </c:v>
                </c:pt>
                <c:pt idx="1">
                  <c:v> Locations </c:v>
                </c:pt>
                <c:pt idx="2">
                  <c:v> Measurement Points </c:v>
                </c:pt>
                <c:pt idx="3">
                  <c:v> Events per day </c:v>
                </c:pt>
              </c:strCache>
            </c:strRef>
          </c:cat>
          <c:val>
            <c:numRef>
              <c:f>Sheet1!$I$10:$I$13</c:f>
              <c:numCache>
                <c:formatCode>_ * #,##0_ ;_ * \-#,##0_ ;_ * "-"??_ ;_ @_ </c:formatCode>
                <c:ptCount val="4"/>
                <c:pt idx="0">
                  <c:v>6</c:v>
                </c:pt>
                <c:pt idx="1">
                  <c:v>10</c:v>
                </c:pt>
                <c:pt idx="2">
                  <c:v>70000</c:v>
                </c:pt>
                <c:pt idx="3">
                  <c:v>40000000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D8D-48E0-B834-D05E6791FB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6"/>
        <c:axId val="93169119"/>
        <c:axId val="93169951"/>
      </c:barChart>
      <c:catAx>
        <c:axId val="93169119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951"/>
        <c:crosses val="autoZero"/>
        <c:auto val="1"/>
        <c:lblAlgn val="ctr"/>
        <c:lblOffset val="100"/>
        <c:noMultiLvlLbl val="0"/>
      </c:catAx>
      <c:valAx>
        <c:axId val="93169951"/>
        <c:scaling>
          <c:orientation val="minMax"/>
        </c:scaling>
        <c:delete val="0"/>
        <c:axPos val="t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* #,##0_ ;_ * \-#,##0_ ;_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CH"/>
          </a:p>
        </c:txPr>
        <c:crossAx val="931691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alpha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 algn="ctr">
        <a:defRPr lang="en-US" sz="1000" b="0" i="0" u="none" strike="noStrike" kern="1200" baseline="0">
          <a:solidFill>
            <a:schemeClr val="tx1"/>
          </a:solidFill>
          <a:latin typeface="+mn-lt"/>
          <a:ea typeface="+mn-ea"/>
          <a:cs typeface="+mn-cs"/>
        </a:defRPr>
      </a:pPr>
      <a:endParaRPr lang="en-C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7BBF5558_46BFEDD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813633-89E0-474C-BE8A-9B5029C31B91}" authorId="{D78E6A53-8D08-D4BD-BFFC-4AC065F892C6}" status="resolved" created="2022-05-05T08:27:43.8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3074" creationId="{6673D16F-126D-434F-9699-4F75C14192E4}"/>
    </ac:deMkLst>
    <p188:txBody>
      <a:bodyPr/>
      <a:lstStyle/>
      <a:p>
        <a:r>
          <a:rPr lang="en-US"/>
          <a:t>RWE können wir da leider glaub nicht zeigen. Brauchen wir ein neues Bild oder reicht Mapragg?</a:t>
        </a:r>
      </a:p>
    </p188:txBody>
  </p188:cm>
  <p188:cm id="{B633D29C-2E83-4D36-BA9C-61FD2A211502}" authorId="{D78E6A53-8D08-D4BD-BFFC-4AC065F892C6}" status="resolved" created="2022-05-06T15:02:17.26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824729440" sldId="266"/>
      <ac:picMk id="12" creationId="{A58F2575-6EBC-44D8-A93D-9EB9C2D73621}"/>
    </ac:deMkLst>
    <p188:txBody>
      <a:bodyPr/>
      <a:lstStyle/>
      <a:p>
        <a:r>
          <a:rPr lang="en-US"/>
          <a:t>wollen wir reference data hier weglassen? Ist für mich eher ein Implementationsdetail. Wenn wir es weglassen, haben wir diesen schönen graden Pfeil vom Edge ins Web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6D88F1-7590-452F-9CA9-9B27AA7E02D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186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18/10/relationships/comments" Target="../comments/modernComment_7BBF5558_46BFEDD5.xm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jpe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tiff"/><Relationship Id="rId9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image" Target="../media/image21.jpeg"/><Relationship Id="rId7" Type="http://schemas.openxmlformats.org/officeDocument/2006/relationships/chart" Target="../charts/chart1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chart" Target="../charts/char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 dirty="0"/>
              <a:t>IoT Solution/Smart Start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21.06.2021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7E9-F598-44C8-9417-C6B55511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 (Edge)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809-4863-4CE7-B99A-DA0A1E03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IoT Hub is a managed service hosted in the cloud that acts as a central message hub for communication between an IoT application and its attached devices. </a:t>
            </a:r>
            <a:b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You can connect millions of devices and their backend solutions reliably and securely. Almost any device can be connected to an IoT Hub.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Several messaging patterns are supported, including device-to-cloud telemetry, uploading files from devices, and request-reply methods to control your devices from the cloud. </a:t>
            </a:r>
            <a:b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 Hub also supports monitoring to help you track device creation, device connections, and device failures.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IoT Edge moves cloud analytics and custom business logic to devices so that your organization can focus on business insights instead of data management. </a:t>
            </a:r>
            <a:endParaRPr lang="en-CH" sz="2000" dirty="0"/>
          </a:p>
        </p:txBody>
      </p:sp>
      <p:pic>
        <p:nvPicPr>
          <p:cNvPr id="2050" name="Picture 2" descr="Azure IoT Hub Overview - CodeProject">
            <a:extLst>
              <a:ext uri="{FF2B5EF4-FFF2-40B4-BE49-F238E27FC236}">
                <a16:creationId xmlns:a16="http://schemas.microsoft.com/office/drawing/2014/main" id="{82D672F1-2A59-4CD7-B570-056D919E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8" y="4481384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3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C07021-7B00-D66C-2628-B20C26EE0320}"/>
              </a:ext>
            </a:extLst>
          </p:cNvPr>
          <p:cNvSpPr txBox="1"/>
          <p:nvPr/>
        </p:nvSpPr>
        <p:spPr>
          <a:xfrm>
            <a:off x="898464" y="1408386"/>
            <a:ext cx="10574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/>
              <a:t>https://github.com/meinradweiss/Azure4IoTSmartStart2Public</a:t>
            </a:r>
            <a:endParaRPr lang="en-CH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2FA8F1-3A1D-D89C-4BD7-F7509677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60" y="1896930"/>
            <a:ext cx="5088809" cy="4595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8B07C59-10F5-C959-C4DE-B7459ADAD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63" y="1819489"/>
            <a:ext cx="1747850" cy="5000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F651EBC-57E8-A73A-8B33-171084290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986" y="2861392"/>
            <a:ext cx="3219474" cy="133351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B0DB7A5-0800-9875-F05E-F5212967B8C7}"/>
              </a:ext>
            </a:extLst>
          </p:cNvPr>
          <p:cNvCxnSpPr/>
          <p:nvPr/>
        </p:nvCxnSpPr>
        <p:spPr>
          <a:xfrm>
            <a:off x="2992405" y="2053457"/>
            <a:ext cx="36944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56CA4D-DBF8-523B-08EA-AEF6584F4632}"/>
              </a:ext>
            </a:extLst>
          </p:cNvPr>
          <p:cNvCxnSpPr>
            <a:cxnSpLocks/>
          </p:cNvCxnSpPr>
          <p:nvPr/>
        </p:nvCxnSpPr>
        <p:spPr>
          <a:xfrm>
            <a:off x="4100052" y="2242114"/>
            <a:ext cx="2777613" cy="1576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E0CAFFE-DED6-BA36-FFA7-C1E44A5CBCF7}"/>
              </a:ext>
            </a:extLst>
          </p:cNvPr>
          <p:cNvCxnSpPr>
            <a:cxnSpLocks/>
          </p:cNvCxnSpPr>
          <p:nvPr/>
        </p:nvCxnSpPr>
        <p:spPr>
          <a:xfrm flipV="1">
            <a:off x="4640826" y="4026002"/>
            <a:ext cx="2275037" cy="44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A1A2773-E680-24D1-AFC6-28D28D07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17" y="1690688"/>
            <a:ext cx="11059816" cy="45075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CF0944-9D4C-AD63-4F03-303C8991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003" y="176946"/>
            <a:ext cx="3482901" cy="230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CD0785-0A88-3B57-123E-E44581493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34839"/>
            <a:ext cx="7606192" cy="502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Using a ‘managed identity’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Using SQL Server Logins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4333048"/>
            <a:ext cx="11246990" cy="160043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password2 9fdKJ85$nlNv3049jsKK#'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ASA_TelemetryWriter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7" y="2463591"/>
            <a:ext cx="10709983" cy="11695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         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([Text]) &gt; 0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[Text]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 err="1"/>
              <a:t>TsSmartStartSimulateDevice</a:t>
            </a:r>
            <a:endParaRPr lang="en-US" sz="1400" b="1" u="sng" dirty="0"/>
          </a:p>
          <a:p>
            <a:r>
              <a:rPr lang="en-US" sz="1400" b="1" dirty="0"/>
              <a:t>Build</a:t>
            </a:r>
            <a:r>
              <a:rPr lang="en-US" sz="1400" dirty="0"/>
              <a:t> </a:t>
            </a:r>
            <a:r>
              <a:rPr lang="en-US" sz="1400" dirty="0" err="1"/>
              <a:t>TsSmartStartSimulateDevice</a:t>
            </a:r>
            <a:r>
              <a:rPr lang="en-US" sz="1400" dirty="0"/>
              <a:t> in Visual Studio</a:t>
            </a:r>
          </a:p>
          <a:p>
            <a:r>
              <a:rPr lang="en-US" sz="1400" dirty="0"/>
              <a:t>Open command prompt and move to your debug bin directory </a:t>
            </a:r>
            <a:br>
              <a:rPr lang="en-US" sz="1400" dirty="0"/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(.....\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TsSmartStartSimulateDevice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\bin\Debug\netcoreapp3.1)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Type: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TsSmartStartSimulateDevice.exe 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0727A-7011-4271-AC38-2A2F8E7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2" y="1332496"/>
            <a:ext cx="4547397" cy="1696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9172977" y="0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F22-5CF1-4AE2-A9A8-1AC3A3F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todays session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AF2-5D04-4C2D-BA3B-00F21C9B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of the workshop is to share real live experience from some IoT projects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Understand the purpose of the used Azure Services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Storage Account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IoT Hub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Stream Analytics Job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SQL Database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enable you to setup POC environments with just a few clicks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share not only our knowledge but also a GitHub repo with blueprints that are ready to be deployed</a:t>
            </a:r>
          </a:p>
          <a:p>
            <a:pPr lvl="2"/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</a:rPr>
              <a:t>It is not an official Microsoft project. No guarantee at all.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get a POC environment that is (close to) production quality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You have to review the code yourself and give it a good to go</a:t>
            </a:r>
            <a:endParaRPr lang="en-CH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To have fun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1618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924825"/>
            <a:ext cx="1104313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170293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3437735" y="5514115"/>
            <a:ext cx="128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19000101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19000101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F0E071-E514-407A-BF12-6A9CC29C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7" y="1352363"/>
            <a:ext cx="2755972" cy="1658355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5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IoT</a:t>
            </a:r>
            <a:br>
              <a:rPr lang="en-US" sz="1400"/>
            </a:br>
            <a:r>
              <a:rPr lang="en-US" sz="140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Stream</a:t>
            </a:r>
            <a:br>
              <a:rPr lang="en-US" sz="1400"/>
            </a:br>
            <a:r>
              <a:rPr lang="en-US" sz="140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SQL </a:t>
            </a:r>
            <a:br>
              <a:rPr lang="en-US" sz="1400"/>
            </a:br>
            <a:r>
              <a:rPr lang="en-US" sz="140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Azure </a:t>
            </a:r>
          </a:p>
          <a:p>
            <a:pPr algn="ctr"/>
            <a:r>
              <a:rPr lang="en-US" sz="1400"/>
              <a:t>Machine</a:t>
            </a:r>
          </a:p>
          <a:p>
            <a:pPr algn="ctr"/>
            <a:r>
              <a:rPr lang="en-US" sz="1400"/>
              <a:t>Learning</a:t>
            </a:r>
          </a:p>
          <a:p>
            <a:pPr algn="ctr"/>
            <a:r>
              <a:rPr lang="en-US" sz="1400"/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Web </a:t>
            </a:r>
          </a:p>
          <a:p>
            <a:pPr algn="ctr"/>
            <a:r>
              <a:rPr lang="en-US" sz="1400"/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/>
              <a:t>Third</a:t>
            </a:r>
          </a:p>
          <a:p>
            <a:pPr algn="ctr"/>
            <a:r>
              <a:rPr lang="en-US" sz="1400"/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pic>
        <p:nvPicPr>
          <p:cNvPr id="48132" name="Picture 4" descr="Types of Hydropower Plants | Department of Energy">
            <a:extLst>
              <a:ext uri="{FF2B5EF4-FFF2-40B4-BE49-F238E27FC236}">
                <a16:creationId xmlns:a16="http://schemas.microsoft.com/office/drawing/2014/main" id="{A5F06391-368A-9743-FFBD-33B7B5FF20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38200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833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20211201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20211231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6196-074F-4A00-B713-E18C5AC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10" y="1991349"/>
            <a:ext cx="6157156" cy="3125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4C9A8-F8C8-41E9-8512-FFB2EE0EE055}"/>
              </a:ext>
            </a:extLst>
          </p:cNvPr>
          <p:cNvCxnSpPr>
            <a:cxnSpLocks/>
          </p:cNvCxnSpPr>
          <p:nvPr/>
        </p:nvCxnSpPr>
        <p:spPr>
          <a:xfrm flipH="1">
            <a:off x="7979833" y="4360333"/>
            <a:ext cx="3111500" cy="140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4AA34-9EC3-4944-B4C5-A69A2239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80" y="2836593"/>
            <a:ext cx="6715174" cy="13477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B7D57C-9BD9-450B-9B0B-6008AE4BB82B}"/>
              </a:ext>
            </a:extLst>
          </p:cNvPr>
          <p:cNvSpPr/>
          <p:nvPr/>
        </p:nvSpPr>
        <p:spPr>
          <a:xfrm>
            <a:off x="7476067" y="3657600"/>
            <a:ext cx="698500" cy="1905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2F486-34D4-4A52-9075-741D65F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92" y="3998138"/>
            <a:ext cx="2781320" cy="11191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Hub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7859972" y="5407466"/>
            <a:ext cx="14142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Machine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/Azure Functions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Web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790056" y="5754028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Party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B1FB98-71D5-B9EE-7D03-B6ABB446FD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616" y="4888141"/>
            <a:ext cx="1013594" cy="8325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3ED5AF1-D456-C2B2-DD6B-6F6F333A9330}"/>
              </a:ext>
            </a:extLst>
          </p:cNvPr>
          <p:cNvSpPr/>
          <p:nvPr/>
        </p:nvSpPr>
        <p:spPr>
          <a:xfrm>
            <a:off x="4134301" y="1243757"/>
            <a:ext cx="7814741" cy="5249808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Stream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Analytics</a:t>
            </a:r>
          </a:p>
        </p:txBody>
      </p: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Azure SQL </a:t>
            </a:r>
            <a:b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Database</a:t>
            </a:r>
          </a:p>
        </p:txBody>
      </p:sp>
      <p:pic>
        <p:nvPicPr>
          <p:cNvPr id="12" name="Picture 2" descr="Azure SQL Database with Elastic pools – Lee's Tech Blog">
            <a:extLst>
              <a:ext uri="{FF2B5EF4-FFF2-40B4-BE49-F238E27FC236}">
                <a16:creationId xmlns:a16="http://schemas.microsoft.com/office/drawing/2014/main" id="{A58F2575-6EBC-44D8-A93D-9EB9C2D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99" y="2885924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4AAB95-338E-4DB9-A9BB-11A55370334F}"/>
              </a:ext>
            </a:extLst>
          </p:cNvPr>
          <p:cNvSpPr txBox="1"/>
          <p:nvPr/>
        </p:nvSpPr>
        <p:spPr>
          <a:xfrm>
            <a:off x="7670788" y="3408418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Reference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80DE4-55BF-4ECE-8280-BE91FDDFA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70383" y="2517712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4" descr="Types of Hydropower Plants | Department of Energy">
            <a:extLst>
              <a:ext uri="{FF2B5EF4-FFF2-40B4-BE49-F238E27FC236}">
                <a16:creationId xmlns:a16="http://schemas.microsoft.com/office/drawing/2014/main" id="{52F69F30-F176-C025-6213-64BA44184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" t="1905" b="1588"/>
          <a:stretch/>
        </p:blipFill>
        <p:spPr bwMode="auto">
          <a:xfrm>
            <a:off x="853092" y="3831646"/>
            <a:ext cx="4505811" cy="2653988"/>
          </a:xfrm>
          <a:prstGeom prst="rect">
            <a:avLst/>
          </a:prstGeom>
          <a:noFill/>
          <a:ln w="31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18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31E-5AF9-4376-83D0-E7A46BB3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F469-78BC-4AEE-A21F-9451D51DE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F498-0D0C-4A73-A1D1-0C9F9713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0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247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F39E2-D8D5-46FA-A135-21014084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8232-4544-4806-948D-737014D9A7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40" y="3878346"/>
            <a:ext cx="5124459" cy="242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EB39-AD0E-4DF2-BDD8-74392FDBA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89" y="1750970"/>
            <a:ext cx="4117834" cy="111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46384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D949-CE3D-41B0-A990-9D67263E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0AB4-DAB2-4499-B87E-93356E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558BC-8D81-4A09-BA86-E3E6C46D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638"/>
            <a:ext cx="12192000" cy="55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B149-80E9-466E-8AD3-5DD41AB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00A-8CFA-4D07-A69C-74B9958E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37" y="2743199"/>
            <a:ext cx="3320144" cy="298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C786-E734-4D8C-9BA4-7DF90812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129" y="1690688"/>
            <a:ext cx="8379634" cy="4938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FC9F0-A784-45A3-8B37-64981DCABB9B}"/>
              </a:ext>
            </a:extLst>
          </p:cNvPr>
          <p:cNvCxnSpPr/>
          <p:nvPr/>
        </p:nvCxnSpPr>
        <p:spPr>
          <a:xfrm>
            <a:off x="1408517" y="3140765"/>
            <a:ext cx="1845838" cy="40324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897E9C-99D6-4BFF-B92A-DF5E2E73F6AB}"/>
              </a:ext>
            </a:extLst>
          </p:cNvPr>
          <p:cNvCxnSpPr>
            <a:cxnSpLocks/>
          </p:cNvCxnSpPr>
          <p:nvPr/>
        </p:nvCxnSpPr>
        <p:spPr>
          <a:xfrm flipV="1">
            <a:off x="1408517" y="4992284"/>
            <a:ext cx="1845838" cy="73897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627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>
                <a:highlight>
                  <a:srgbClr val="FFFF00"/>
                </a:highlight>
              </a:rPr>
              <a:t>Conclusion and next Steps</a:t>
            </a:r>
          </a:p>
          <a:p>
            <a:pPr marL="457200" lvl="1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93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9AF4-EF26-0ECC-B2BE-0C22E7AD0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209" y="635069"/>
            <a:ext cx="4509236" cy="11391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Facts &amp; Figures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8E0B6F-FA7F-2A86-6DA0-4A1175BEB419}"/>
              </a:ext>
            </a:extLst>
          </p:cNvPr>
          <p:cNvSpPr txBox="1"/>
          <p:nvPr/>
        </p:nvSpPr>
        <p:spPr>
          <a:xfrm>
            <a:off x="720992" y="1941362"/>
            <a:ext cx="5503596" cy="24190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6 Power Plants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10 Locations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        70’000 Measurement Points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~  40’000’000 Events per Day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6" name="Picture 4" descr="Axpo mit neuem Wasserkraftwerk im Graubünden - energate messenger Schweiz">
            <a:extLst>
              <a:ext uri="{FF2B5EF4-FFF2-40B4-BE49-F238E27FC236}">
                <a16:creationId xmlns:a16="http://schemas.microsoft.com/office/drawing/2014/main" id="{21A3EBE7-D6A8-2E91-0349-6A70526831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6" r="1183" b="-2"/>
          <a:stretch/>
        </p:blipFill>
        <p:spPr bwMode="auto">
          <a:xfrm>
            <a:off x="571420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8" name="Picture 6" descr="Wasserkraftwerk Eglisau | Axpo">
            <a:extLst>
              <a:ext uri="{FF2B5EF4-FFF2-40B4-BE49-F238E27FC236}">
                <a16:creationId xmlns:a16="http://schemas.microsoft.com/office/drawing/2014/main" id="{FEABCD5D-D0C6-E98C-5591-A65BAD891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7" r="13642" b="-2"/>
          <a:stretch/>
        </p:blipFill>
        <p:spPr bwMode="auto">
          <a:xfrm>
            <a:off x="5886020" y="2715337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Strom vom Strom | Axpo">
            <a:extLst>
              <a:ext uri="{FF2B5EF4-FFF2-40B4-BE49-F238E27FC236}">
                <a16:creationId xmlns:a16="http://schemas.microsoft.com/office/drawing/2014/main" id="{567C3C3D-8C87-7331-B3CB-EB67DD57A6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2" r="17218" b="-2"/>
          <a:stretch/>
        </p:blipFill>
        <p:spPr bwMode="auto"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60" name="Picture 8" descr="Strom vom Strom | Axpo">
            <a:extLst>
              <a:ext uri="{FF2B5EF4-FFF2-40B4-BE49-F238E27FC236}">
                <a16:creationId xmlns:a16="http://schemas.microsoft.com/office/drawing/2014/main" id="{C4382F81-6EC1-BC3A-D620-2D11C9DAB5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31" r="5" b="5"/>
          <a:stretch/>
        </p:blipFill>
        <p:spPr bwMode="auto">
          <a:xfrm>
            <a:off x="1818614" y="4769536"/>
            <a:ext cx="3950208" cy="2088462"/>
          </a:xfrm>
          <a:custGeom>
            <a:avLst/>
            <a:gdLst/>
            <a:ahLst/>
            <a:cxnLst/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9154" name="Picture 2" descr="Das erste digitale Wasserkraftwerk der Schweiz">
            <a:extLst>
              <a:ext uri="{FF2B5EF4-FFF2-40B4-BE49-F238E27FC236}">
                <a16:creationId xmlns:a16="http://schemas.microsoft.com/office/drawing/2014/main" id="{6447405C-0604-8439-579E-90D287B18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r="11808" b="-2"/>
          <a:stretch/>
        </p:blipFill>
        <p:spPr bwMode="auto"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22904DAA-EF6F-F59E-A611-22D40D2C2558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915A9C54-D58D-7D1D-4CC1-AB0331625DE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B5D4A236-2A23-B470-919B-366FBF36EA1D}"/>
              </a:ext>
            </a:extLst>
          </p:cNvPr>
          <p:cNvGraphicFramePr>
            <a:graphicFrameLocks/>
          </p:cNvGraphicFramePr>
          <p:nvPr/>
        </p:nvGraphicFramePr>
        <p:xfrm>
          <a:off x="742610" y="4227008"/>
          <a:ext cx="1080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2309368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  <p:bldGraphic spid="23" grpId="0">
        <p:bldAsOne/>
      </p:bldGraphic>
      <p:bldGraphic spid="23" grpId="1">
        <p:bldAsOne/>
      </p:bldGraphic>
      <p:bldGraphic spid="2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Azure Stream Analytics</a:t>
            </a:r>
            <a:endParaRPr lang="en-CH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>
                <a:hlinkClick r:id="rId2"/>
              </a:rPr>
              <a:t>Azure Stream Analytics | Microsoft Azure</a:t>
            </a:r>
            <a:endParaRPr lang="en-CH" sz="180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617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6736</Words>
  <Application>Microsoft Office PowerPoint</Application>
  <PresentationFormat>Widescreen</PresentationFormat>
  <Paragraphs>1209</Paragraphs>
  <Slides>73</Slides>
  <Notes>9</Notes>
  <HiddenSlides>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6" baseType="lpstr"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 Solution/Smart Start using  - Azure IoTHub,  - Azure Stream Analytics - and Azure SQL</vt:lpstr>
      <vt:lpstr>Agenda</vt:lpstr>
      <vt:lpstr>Goal of todays session</vt:lpstr>
      <vt:lpstr>Source of the Architecture (Axpo Hydro)</vt:lpstr>
      <vt:lpstr>Main goals/requirements and features</vt:lpstr>
      <vt:lpstr>Source of the Architecture (Axpo Hydro)</vt:lpstr>
      <vt:lpstr>Facts &amp; Figures</vt:lpstr>
      <vt:lpstr>Facts &amp; Figures</vt:lpstr>
      <vt:lpstr>Azure Stream Analytics</vt:lpstr>
      <vt:lpstr>Azure IoT Hub (Edge)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Efficient Queries and Power BI – Direct Query</vt:lpstr>
      <vt:lpstr>Efficient Queries and Power BI – Direct Query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  <vt:lpstr>PowerPoint Presentation</vt:lpstr>
      <vt:lpstr>PowerPoint Presentation</vt:lpstr>
      <vt:lpstr>Current Scale Level</vt:lpstr>
      <vt:lpstr>Utilization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38</cp:revision>
  <dcterms:created xsi:type="dcterms:W3CDTF">2020-10-15T12:27:59Z</dcterms:created>
  <dcterms:modified xsi:type="dcterms:W3CDTF">2022-06-22T07:07:58Z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